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94" r:id="rId5"/>
    <p:sldId id="295" r:id="rId6"/>
    <p:sldId id="296" r:id="rId7"/>
    <p:sldId id="299" r:id="rId8"/>
    <p:sldId id="278" r:id="rId9"/>
    <p:sldId id="287" r:id="rId10"/>
    <p:sldId id="298" r:id="rId11"/>
    <p:sldId id="297" r:id="rId12"/>
    <p:sldId id="293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2D4"/>
    <a:srgbClr val="3B999B"/>
    <a:srgbClr val="FCFDFF"/>
    <a:srgbClr val="F61800"/>
    <a:srgbClr val="77C6C3"/>
    <a:srgbClr val="203864"/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033" autoAdjust="0"/>
  </p:normalViewPr>
  <p:slideViewPr>
    <p:cSldViewPr snapToGrid="0" snapToObjects="1">
      <p:cViewPr varScale="1">
        <p:scale>
          <a:sx n="75" d="100"/>
          <a:sy n="75" d="100"/>
        </p:scale>
        <p:origin x="87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61EA3-CA85-4CF8-A0C9-FE14FA29FD8D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1287-7124-4DF8-B613-0220DA33B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8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1287-7124-4DF8-B613-0220DA33BF8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03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1287-7124-4DF8-B613-0220DA33BF8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532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927860" y="2614950"/>
            <a:ext cx="4168140" cy="13474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النظام الصحي التركي والمؤسسات الصحية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552216B2-7B32-8FBD-8BD9-EF854C98ABD9}"/>
              </a:ext>
            </a:extLst>
          </p:cNvPr>
          <p:cNvSpPr/>
          <p:nvPr/>
        </p:nvSpPr>
        <p:spPr>
          <a:xfrm>
            <a:off x="320843" y="2152263"/>
            <a:ext cx="3197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مراكز الصحة النفسية المجتمعية (</a:t>
            </a:r>
            <a:r>
              <a:rPr lang="tr-TR" sz="4000" b="1" dirty="0">
                <a:solidFill>
                  <a:schemeClr val="bg1"/>
                </a:solidFill>
              </a:rPr>
              <a:t>TRSM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)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F3FF225-46A8-6C09-B99C-7598E16CD35F}"/>
              </a:ext>
            </a:extLst>
          </p:cNvPr>
          <p:cNvSpPr txBox="1"/>
          <p:nvPr/>
        </p:nvSpPr>
        <p:spPr>
          <a:xfrm>
            <a:off x="4572000" y="2179490"/>
            <a:ext cx="6946701" cy="361701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تعمل مراكز الصحة النفسية المجتمعية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كمشافٍ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نهارية يتلقى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فيها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مرضى الأمراض النفسية المزمنة العلاج الطبي ويقضون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وق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تهم في الأنشطة التي تدعم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حالة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الرفاهية.</a:t>
            </a:r>
            <a:endParaRPr lang="ar-SA" sz="24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تم ضمن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نطاق مشروع </a:t>
            </a:r>
            <a:r>
              <a:rPr lang="tr-TR" sz="2400" dirty="0">
                <a:solidFill>
                  <a:srgbClr val="203864"/>
                </a:solidFill>
                <a:cs typeface="Calibri"/>
              </a:rPr>
              <a:t>SIHHAT،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إنشاء 10 مراكز للصحة النفسية المجتمعية (سلطان بيلي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إسطنبول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،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سلطان غازي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في اسطنبول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، إزمير،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شانلي أ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ورف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، غازي عنتاب، ماردين، ك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يليس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، هاتاي، أضنة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،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بورص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). يمكن للمهاجرين الذين يعانون من اضطرابات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نفسية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متقدمة تلقي الخدمات في هذه المراكز مع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موظفي إرشاد المرضى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  <a:sym typeface="Times New Roman"/>
              </a:rPr>
              <a:t>HYP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المكلفين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في هذه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المر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ك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ز دون وجود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حاجز اللغة.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81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AD4485F-10D7-70FE-BF7A-5C75F12EE104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الوصول إلى المشافي الجامعية والخاصة؟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F0F3B51-C546-894D-CA79-A494A7094798}"/>
              </a:ext>
            </a:extLst>
          </p:cNvPr>
          <p:cNvSpPr txBox="1"/>
          <p:nvPr/>
        </p:nvSpPr>
        <p:spPr>
          <a:xfrm>
            <a:off x="4572000" y="2179490"/>
            <a:ext cx="6946701" cy="229357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في حين يجب الوصول إلى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المشافي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الجامعية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عبر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الحصول على نموذج إحالة من مشفى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عام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أو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مدينة طبية.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نموذج الإحالة صالح لمدة 3 أيام في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المشافي ضمن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المدينة و 5 أيام في الم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شافي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خارج المدينة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b="1" dirty="0">
                <a:solidFill>
                  <a:srgbClr val="203864"/>
                </a:solidFill>
                <a:cs typeface="Calibri"/>
              </a:rPr>
              <a:t>لا بد من مراجعة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المشفى المُحال إليه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ضمن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هذه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المدة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76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85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164DF-517C-2446-8A66-0CB021108589}"/>
              </a:ext>
            </a:extLst>
          </p:cNvPr>
          <p:cNvSpPr txBox="1"/>
          <p:nvPr/>
        </p:nvSpPr>
        <p:spPr>
          <a:xfrm>
            <a:off x="1480457" y="2544724"/>
            <a:ext cx="95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85091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501" y="5807874"/>
            <a:ext cx="1188230" cy="201892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30651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F923A8BD-41A5-1B49-AB1D-F81A27B6E4E5}"/>
              </a:ext>
            </a:extLst>
          </p:cNvPr>
          <p:cNvSpPr/>
          <p:nvPr/>
        </p:nvSpPr>
        <p:spPr>
          <a:xfrm>
            <a:off x="1187957" y="2889270"/>
            <a:ext cx="9826995" cy="7452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kern="0" dirty="0">
                <a:solidFill>
                  <a:srgbClr val="20386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الوقاية خير من العلاج!</a:t>
            </a:r>
            <a:endParaRPr kumimoji="0" lang="ar-SY" sz="360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المؤسسات التي تقدم الخدمات الصحية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49390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مراكز صحة الأسرة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800" b="1" dirty="0">
                <a:solidFill>
                  <a:srgbClr val="203864"/>
                </a:solidFill>
                <a:cs typeface="Calibri"/>
              </a:rPr>
              <a:t>مراكز صحة المهاجرين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المشافي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عامة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(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المدن الطبية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والم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شافي العامة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الأخرى)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المشافي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الجام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ة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الم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شافي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الخاصة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عيادات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خاصة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C49747A-3C22-3834-07D4-7A82F53C133C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في مركز صحة المهاجرين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1AB708A-6FC1-4015-99CD-CA38A6761A2E}"/>
              </a:ext>
            </a:extLst>
          </p:cNvPr>
          <p:cNvSpPr txBox="1"/>
          <p:nvPr/>
        </p:nvSpPr>
        <p:spPr>
          <a:xfrm>
            <a:off x="4572000" y="2179490"/>
            <a:ext cx="6946701" cy="352468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يتم في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مراكز صحة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لمهاجرين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تقديم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: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خدمات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تشخيص 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علاج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الرعاية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الصحية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الأولية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التلقيح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خدمات الصحة الإنجابية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متابعة الحوامل /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النفاس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م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تابعة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رضع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التصوير البسيط (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الأمواج تحت الصوتية</a:t>
            </a:r>
            <a:r>
              <a:rPr lang="tr-TR" sz="2000" dirty="0">
                <a:solidFill>
                  <a:srgbClr val="203864"/>
                </a:solidFill>
                <a:cs typeface="Calibri"/>
              </a:rPr>
              <a:t>USG ،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الأشعة السينية)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خدمات الدعم النفسي والاجتماعي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أعمال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التثقيف الصحي من قبل فرق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مختصة.</a:t>
            </a:r>
          </a:p>
        </p:txBody>
      </p:sp>
    </p:spTree>
    <p:extLst>
      <p:ext uri="{BB962C8B-B14F-4D97-AF65-F5344CB8AC3E}">
        <p14:creationId xmlns:p14="http://schemas.microsoft.com/office/powerpoint/2010/main" val="147537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0BBF4DB-B3B3-DEA2-695B-8DF3772A1A8D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المؤسسات الصحية من الدرجة الأولى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F95E8A9-5EC4-397C-75DF-01B0E820184C}"/>
              </a:ext>
            </a:extLst>
          </p:cNvPr>
          <p:cNvSpPr txBox="1"/>
          <p:nvPr/>
        </p:nvSpPr>
        <p:spPr>
          <a:xfrm>
            <a:off x="4572000" y="2179490"/>
            <a:ext cx="6946701" cy="318612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يمكنك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الذهاب إلى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مراكز صحة الأسرة ومراكز صحة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لمهاجرين التي تقدم خدمات الرعاية الصحية الأولية، بين الساعة 8:30 صباحا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والساعة 16:00 ظهرا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في اليوم الذي تشعر فيه بعدم الارتياح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ومراجعتها بشكل شخصي.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يعمل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188 مركز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صحي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للمهاجرين في 30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ولاية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في تركيا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بينها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400" b="1" dirty="0">
                <a:solidFill>
                  <a:srgbClr val="203864"/>
                </a:solidFill>
                <a:cs typeface="Calibri"/>
              </a:rPr>
              <a:t>51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مركز صحي مدعم للمهاجرين</a:t>
            </a:r>
            <a:endParaRPr lang="ar-SY" sz="2400" b="1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400" b="1" dirty="0">
                <a:solidFill>
                  <a:srgbClr val="203864"/>
                </a:solidFill>
                <a:cs typeface="Calibri"/>
              </a:rPr>
              <a:t>10 مراكز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 للصحة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النفسية المجتمعية</a:t>
            </a:r>
            <a:endParaRPr lang="ar-SA" sz="2400" b="1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19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0011CBA-465A-72AA-325D-3B065A2ABD4F}"/>
              </a:ext>
            </a:extLst>
          </p:cNvPr>
          <p:cNvSpPr/>
          <p:nvPr/>
        </p:nvSpPr>
        <p:spPr>
          <a:xfrm>
            <a:off x="320843" y="2152263"/>
            <a:ext cx="3197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توفير خدمات الصحة النفسية والدعم النفسي </a:t>
            </a:r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والاجتماعي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96C20A2-7489-60A7-2F03-7DCEC817F98F}"/>
              </a:ext>
            </a:extLst>
          </p:cNvPr>
          <p:cNvSpPr txBox="1"/>
          <p:nvPr/>
        </p:nvSpPr>
        <p:spPr>
          <a:xfrm>
            <a:off x="4572000" y="2179490"/>
            <a:ext cx="6946701" cy="318612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في مراكز صحة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لمهاجرين؛ 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يقدم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المرشدون النفسيون 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والأخصائيون الاجتماعيون خدمات الدعم النفسي والاجتماعي. يمكنك الحصول على الدعم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من فريقنا المختص 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عندما تكون لديك مشكلة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نفسية.</a:t>
            </a:r>
            <a:endParaRPr lang="ar-SY" sz="2400" b="1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استشارات الخدمة النفسية والاجتماعية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تدريبات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التثقيف الصحي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يتم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تقديم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تدريبات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الفردية والجماعية من قبل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المرشدين النفسيين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والأخصائيين الاجتماعيين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المختصين.</a:t>
            </a:r>
          </a:p>
        </p:txBody>
      </p:sp>
    </p:spTree>
    <p:extLst>
      <p:ext uri="{BB962C8B-B14F-4D97-AF65-F5344CB8AC3E}">
        <p14:creationId xmlns:p14="http://schemas.microsoft.com/office/powerpoint/2010/main" val="111405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B183D4C6-10F4-31F4-D920-F47EC3021D2F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تدريبات التثقيف الصحي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3EB54A8-DF80-EC95-EE9A-5194109DD5B8}"/>
              </a:ext>
            </a:extLst>
          </p:cNvPr>
          <p:cNvSpPr txBox="1"/>
          <p:nvPr/>
        </p:nvSpPr>
        <p:spPr>
          <a:xfrm>
            <a:off x="4572000" y="2179490"/>
            <a:ext cx="6946701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يتم تقديم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تدريبات التثقيف الصحي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في مراكز صحة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لمهاجرين وفي الأماكن المناسبة (المدرسة، مركز التعليم 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شعبي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، الحي)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بهدف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تحسين سلوك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البحث عن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الصحة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لدى 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لمهاجرين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يتم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تقديم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هذه التدريبات من قبل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المرشدين النفسيين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والأخصائيين الاجتماعيين والأطباء والممرض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ين المختصين.</a:t>
            </a:r>
          </a:p>
        </p:txBody>
      </p:sp>
    </p:spTree>
    <p:extLst>
      <p:ext uri="{BB962C8B-B14F-4D97-AF65-F5344CB8AC3E}">
        <p14:creationId xmlns:p14="http://schemas.microsoft.com/office/powerpoint/2010/main" val="233458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D189DE66-2580-7999-2C3D-A2D2C49D8E3F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تدريبات التثقيف الصحي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C51CA3C-62C8-C463-DB7D-870F3F46CBD3}"/>
              </a:ext>
            </a:extLst>
          </p:cNvPr>
          <p:cNvSpPr txBox="1"/>
          <p:nvPr/>
        </p:nvSpPr>
        <p:spPr>
          <a:xfrm>
            <a:off x="4572000" y="2179490"/>
            <a:ext cx="6946701" cy="375551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b="1" dirty="0">
                <a:solidFill>
                  <a:srgbClr val="203864"/>
                </a:solidFill>
                <a:cs typeface="Calibri"/>
              </a:rPr>
              <a:t>النظافة والتغذية والنشاط البدني والخدمات الصحية المقدمة للمهاجرين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(نظافة اليدين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من أجل 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لأطفال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،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التغذية الصحية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،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النشاط البدني ...)</a:t>
            </a:r>
          </a:p>
          <a:p>
            <a:pPr marL="457200" marR="5080" indent="-457200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b="1" dirty="0">
                <a:solidFill>
                  <a:srgbClr val="203864"/>
                </a:solidFill>
                <a:cs typeface="Calibri"/>
              </a:rPr>
              <a:t>الأمراض المعدية وغير المعدية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(الأمراض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المنتقلة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جنسياً، الأمراض 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لمنتقلة عبر المياه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والأغذية، السرطان والوقاية، الت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لقيح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، ارتفاع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التوتر الشرياني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، السل، الدمل الشرقي ...)</a:t>
            </a:r>
          </a:p>
          <a:p>
            <a:pPr marL="457200" marR="5080" indent="-457200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b="1" dirty="0">
                <a:solidFill>
                  <a:srgbClr val="203864"/>
                </a:solidFill>
                <a:cs typeface="Calibri"/>
              </a:rPr>
              <a:t>الإدمان والصحة </a:t>
            </a:r>
            <a:r>
              <a:rPr lang="ar-SA" sz="2000" b="1" dirty="0">
                <a:solidFill>
                  <a:srgbClr val="203864"/>
                </a:solidFill>
                <a:cs typeface="Calibri"/>
              </a:rPr>
              <a:t>النفسية</a:t>
            </a:r>
            <a:r>
              <a:rPr lang="ar-SY" sz="20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(التبغ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المواد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الأخرى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المسببة للإدمان، الصحة الع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نفسية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لدى 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لبالغين، مكافحة العنف المنزلي ضد المرأة، الاضطرابات النفسية والسلوكية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في مرحلة الطفولة،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الاضطرابات السلوكية ...)</a:t>
            </a:r>
          </a:p>
          <a:p>
            <a:pPr marL="457200" marR="5080" indent="-457200" algn="just" rt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ar-SY" sz="2000" b="1" dirty="0">
                <a:solidFill>
                  <a:srgbClr val="203864"/>
                </a:solidFill>
                <a:cs typeface="Calibri"/>
              </a:rPr>
              <a:t>الصحة الإنجابية ودعم الأسرة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(حمل المراهقات، الصحة الإنجابية،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رعاية قبل الولادة، حوادث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مرحلة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الطفولة، تغذية الرضع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و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الأطفال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الصغار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، متابعة الرضع والأطفال والمراهقين ...)</a:t>
            </a:r>
            <a:endParaRPr lang="ar-SA" sz="20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6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84;p17">
            <a:extLst>
              <a:ext uri="{FF2B5EF4-FFF2-40B4-BE49-F238E27FC236}">
                <a16:creationId xmlns:a16="http://schemas.microsoft.com/office/drawing/2014/main" id="{A649E0F0-4C11-436E-A19D-DC9F292F720A}"/>
              </a:ext>
            </a:extLst>
          </p:cNvPr>
          <p:cNvSpPr/>
          <p:nvPr/>
        </p:nvSpPr>
        <p:spPr>
          <a:xfrm>
            <a:off x="7362169" y="2439390"/>
            <a:ext cx="2754859" cy="2471833"/>
          </a:xfrm>
          <a:prstGeom prst="flowChartPunchedTap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1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بالإضافة إلى خدمات الرعاية الصحية الأولية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85;p17">
            <a:extLst>
              <a:ext uri="{FF2B5EF4-FFF2-40B4-BE49-F238E27FC236}">
                <a16:creationId xmlns:a16="http://schemas.microsoft.com/office/drawing/2014/main" id="{CA88C8E8-FABB-48A3-AFBD-109C3D663689}"/>
              </a:ext>
            </a:extLst>
          </p:cNvPr>
          <p:cNvSpPr/>
          <p:nvPr/>
        </p:nvSpPr>
        <p:spPr>
          <a:xfrm>
            <a:off x="2153920" y="2323966"/>
            <a:ext cx="4060372" cy="2587257"/>
          </a:xfrm>
          <a:prstGeom prst="verticalScroll">
            <a:avLst>
              <a:gd name="adj" fmla="val 1250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يتم تقديم </a:t>
            </a:r>
            <a:r>
              <a:rPr lang="ar-SA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خدمات </a:t>
            </a:r>
            <a:r>
              <a:rPr lang="ar-SA" b="1" dirty="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الطب الباطني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الأمراض النسائية والتوليد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طب الأطفال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خدمات صحة الفم والأسنان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المخبر والأشعة السينية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خدمات الدعم النفسي والاجتماعي.</a:t>
            </a:r>
            <a:endParaRPr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440" y="5807874"/>
            <a:ext cx="1188230" cy="201892"/>
          </a:xfrm>
          <a:prstGeom prst="rect">
            <a:avLst/>
          </a:prstGeom>
        </p:spPr>
      </p:pic>
      <p:sp>
        <p:nvSpPr>
          <p:cNvPr id="14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592EF14-6440-7DBF-31FC-8A7083CF1FAA}"/>
              </a:ext>
            </a:extLst>
          </p:cNvPr>
          <p:cNvSpPr/>
          <p:nvPr/>
        </p:nvSpPr>
        <p:spPr>
          <a:xfrm>
            <a:off x="1187957" y="1619270"/>
            <a:ext cx="9826995" cy="7452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kern="0" dirty="0">
                <a:solidFill>
                  <a:srgbClr val="20386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ضمن إطار</a:t>
            </a:r>
            <a:r>
              <a:rPr kumimoji="0" lang="ar-SA" sz="3600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 هيكلية مركز صحة المهاجرين المدعم؛</a:t>
            </a:r>
            <a:endParaRPr kumimoji="0" lang="ar-SY" sz="3600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E22B453-6613-3C8E-EADE-F1C0C3266EBC}"/>
              </a:ext>
            </a:extLst>
          </p:cNvPr>
          <p:cNvSpPr/>
          <p:nvPr/>
        </p:nvSpPr>
        <p:spPr>
          <a:xfrm>
            <a:off x="1187957" y="5144791"/>
            <a:ext cx="9826995" cy="5003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i="1" kern="0" dirty="0">
                <a:solidFill>
                  <a:srgbClr val="20386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يهدف من خلال ذلك إلى زيادة الوصول إلى الخدمات وتخفيف العبء عن المشافي.</a:t>
            </a:r>
            <a:endParaRPr kumimoji="0" lang="ar-SY" sz="2400" i="1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9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E2E033E3-5E88-4659-A60F-6DEDD5A4A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27" y="2373553"/>
            <a:ext cx="3959418" cy="2110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id="{DF9C9F24-EC86-49F0-8FAE-E00782F4C6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46" y="2491420"/>
            <a:ext cx="2798252" cy="1875160"/>
          </a:xfrm>
          <a:prstGeom prst="rect">
            <a:avLst/>
          </a:prstGeom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5402364F-E2F3-C10C-126F-D4AFE6B4DB8C}"/>
              </a:ext>
            </a:extLst>
          </p:cNvPr>
          <p:cNvSpPr/>
          <p:nvPr/>
        </p:nvSpPr>
        <p:spPr>
          <a:xfrm>
            <a:off x="320843" y="2152263"/>
            <a:ext cx="31976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يجب</a:t>
            </a:r>
            <a:r>
              <a:rPr lang="ar-SA" sz="28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الذهاب إلى المشافي العامة بعد الحصول على موعد باستخدام رقم البطاقة الشخصية عبر نظام مواعيد الأطباء المركزي</a:t>
            </a:r>
            <a:r>
              <a:rPr lang="tr-TR" sz="28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MHRS </a:t>
            </a:r>
            <a:r>
              <a:rPr lang="ar-SA" sz="28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أو الاتصال ب</a:t>
            </a:r>
            <a:r>
              <a:rPr lang="ar-SA" sz="28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</a:t>
            </a:r>
            <a:r>
              <a:rPr lang="ar-SA" sz="28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خط 182</a:t>
            </a:r>
            <a:r>
              <a:rPr lang="tr-TR" sz="28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ALO 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Dikdörtgen: Köşeleri Yuvarlatılmış 5">
            <a:extLst>
              <a:ext uri="{FF2B5EF4-FFF2-40B4-BE49-F238E27FC236}">
                <a16:creationId xmlns:a16="http://schemas.microsoft.com/office/drawing/2014/main" id="{A7C33B39-0790-1B2B-825C-9579E5C70253}"/>
              </a:ext>
            </a:extLst>
          </p:cNvPr>
          <p:cNvSpPr/>
          <p:nvPr/>
        </p:nvSpPr>
        <p:spPr>
          <a:xfrm>
            <a:off x="4307007" y="4025641"/>
            <a:ext cx="1966174" cy="2906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kumimoji="0" lang="ar-SA" sz="1050" b="1" i="0" u="none" strike="noStrike" kern="0" cap="none" spc="0" normalizeH="0" baseline="0" noProof="0" dirty="0">
                <a:ln>
                  <a:noFill/>
                </a:ln>
                <a:solidFill>
                  <a:srgbClr val="77C6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وزارة الصحة في الجمهورية التركية</a:t>
            </a:r>
          </a:p>
        </p:txBody>
      </p:sp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749ED2FB-D185-F5C2-18DD-D69943F4E9F0}"/>
              </a:ext>
            </a:extLst>
          </p:cNvPr>
          <p:cNvSpPr/>
          <p:nvPr/>
        </p:nvSpPr>
        <p:spPr>
          <a:xfrm>
            <a:off x="6474300" y="3817029"/>
            <a:ext cx="1453296" cy="562019"/>
          </a:xfrm>
          <a:prstGeom prst="round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ar-SA" sz="1000" b="1" kern="0" dirty="0">
                <a:solidFill>
                  <a:srgbClr val="F6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مر</a:t>
            </a:r>
            <a:r>
              <a:rPr kumimoji="0" lang="ar-SA" sz="1000" b="1" i="0" u="none" strike="noStrike" kern="0" cap="none" spc="0" normalizeH="0" baseline="0" noProof="0" dirty="0">
                <a:ln>
                  <a:noFill/>
                </a:ln>
                <a:solidFill>
                  <a:srgbClr val="F6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كز مواعيد</a:t>
            </a:r>
            <a:br>
              <a:rPr kumimoji="0" lang="ar-SA" sz="1000" b="1" i="0" u="none" strike="noStrike" kern="0" cap="none" spc="0" normalizeH="0" baseline="0" noProof="0" dirty="0">
                <a:ln>
                  <a:noFill/>
                </a:ln>
                <a:solidFill>
                  <a:srgbClr val="F6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F6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المشـــــــــــــــــــــــــــــــــــــــــــــــــــــــــــــــــــــــــافي</a:t>
            </a:r>
          </a:p>
        </p:txBody>
      </p:sp>
      <p:sp>
        <p:nvSpPr>
          <p:cNvPr id="12" name="Dikdörtgen: Köşeleri Yuvarlatılmış 5">
            <a:extLst>
              <a:ext uri="{FF2B5EF4-FFF2-40B4-BE49-F238E27FC236}">
                <a16:creationId xmlns:a16="http://schemas.microsoft.com/office/drawing/2014/main" id="{1C65C412-E109-1430-48C4-08B691A66066}"/>
              </a:ext>
            </a:extLst>
          </p:cNvPr>
          <p:cNvSpPr/>
          <p:nvPr/>
        </p:nvSpPr>
        <p:spPr>
          <a:xfrm>
            <a:off x="8682644" y="3683645"/>
            <a:ext cx="2905943" cy="699924"/>
          </a:xfrm>
          <a:prstGeom prst="roundRect">
            <a:avLst/>
          </a:prstGeom>
          <a:solidFill>
            <a:srgbClr val="D1D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النظــــــــــــــــــــــــــــــــــــــــــام المركــــــــــــــــــــــــــــــزي</a:t>
            </a:r>
            <a:b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</a:b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3B9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لمواعيــــــــــــــــــــــــــــــد</a:t>
            </a:r>
            <a:r>
              <a:rPr lang="ar-SA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الأطبــــــــــــــــــــــــــــــــــــــاء</a:t>
            </a:r>
          </a:p>
        </p:txBody>
      </p:sp>
    </p:spTree>
    <p:extLst>
      <p:ext uri="{BB962C8B-B14F-4D97-AF65-F5344CB8AC3E}">
        <p14:creationId xmlns:p14="http://schemas.microsoft.com/office/powerpoint/2010/main" val="363087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749</Words>
  <Application>Microsoft Office PowerPoint</Application>
  <PresentationFormat>Geniş ekran</PresentationFormat>
  <Paragraphs>83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Ramy Sheikh Muhammed</cp:lastModifiedBy>
  <cp:revision>66</cp:revision>
  <dcterms:created xsi:type="dcterms:W3CDTF">2020-11-02T08:42:42Z</dcterms:created>
  <dcterms:modified xsi:type="dcterms:W3CDTF">2023-01-01T21:10:42Z</dcterms:modified>
</cp:coreProperties>
</file>